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3488"/>
    <a:srgbClr val="2831A2"/>
    <a:srgbClr val="9483C8"/>
    <a:srgbClr val="A100FF"/>
    <a:srgbClr val="883C84"/>
    <a:srgbClr val="461B49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57" d="100"/>
          <a:sy n="57" d="100"/>
        </p:scale>
        <p:origin x="71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jpe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3.sv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12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svg"/><Relationship Id="rId11" Type="http://schemas.openxmlformats.org/officeDocument/2006/relationships/image" Target="../media/image13.jpeg"/><Relationship Id="rId5" Type="http://schemas.openxmlformats.org/officeDocument/2006/relationships/image" Target="../media/image6.png"/><Relationship Id="rId10" Type="http://schemas.openxmlformats.org/officeDocument/2006/relationships/image" Target="../media/image12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jpeg"/><Relationship Id="rId12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svg"/><Relationship Id="rId11" Type="http://schemas.microsoft.com/office/2007/relationships/hdphoto" Target="../media/hdphoto1.wdp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247022" y="2502186"/>
            <a:ext cx="5482998" cy="4137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66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Exploring </a:t>
            </a:r>
          </a:p>
          <a:p>
            <a:pPr algn="ctr">
              <a:lnSpc>
                <a:spcPts val="11059"/>
              </a:lnSpc>
            </a:pPr>
            <a:r>
              <a:rPr lang="en-US" sz="66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Buzz:</a:t>
            </a:r>
          </a:p>
          <a:p>
            <a:pPr algn="ctr">
              <a:lnSpc>
                <a:spcPts val="11059"/>
              </a:lnSpc>
            </a:pPr>
            <a:r>
              <a:rPr lang="en-US" sz="66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Data Analysis</a:t>
            </a:r>
          </a:p>
        </p:txBody>
      </p:sp>
      <p:pic>
        <p:nvPicPr>
          <p:cNvPr id="60" name="Audio 59">
            <a:hlinkClick r:id="" action="ppaction://media"/>
            <a:extLst>
              <a:ext uri="{FF2B5EF4-FFF2-40B4-BE49-F238E27FC236}">
                <a16:creationId xmlns:a16="http://schemas.microsoft.com/office/drawing/2014/main" id="{1487C9A8-3292-F015-BB57-3667032279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58"/>
    </mc:Choice>
    <mc:Fallback>
      <p:transition spd="slow" advTm="12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6096567" cy="2567129"/>
            <a:chOff x="0" y="-47625"/>
            <a:chExt cx="7569956" cy="2095029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13554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Animal and Science are  the two most popular categories of content, showing that people enjoy “real-life” and “Factual” content the most.</a:t>
              </a: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66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2940"/>
                </a:lnSpc>
                <a:buFont typeface="Wingdings" panose="05000000000000000000" pitchFamily="2" charset="2"/>
                <a:buChar char="§"/>
              </a:pPr>
              <a:r>
                <a:rPr lang="en-US" sz="2100" b="1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Analysis :</a:t>
              </a: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2" y="7448636"/>
            <a:ext cx="5944168" cy="2571664"/>
            <a:chOff x="0" y="-47625"/>
            <a:chExt cx="7569956" cy="2556695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1817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This ad –hoc  analysis is insightful. But It’s time to take this analysis into large scale production for real-time understanding of your business. We can show you how to do this. </a:t>
              </a: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66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r>
                <a:rPr lang="en-US" sz="2100" b="1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Next Step</a:t>
              </a:r>
            </a:p>
          </p:txBody>
        </p:sp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08B01F91-6BF8-25FE-D75B-5C690B4BDC28}"/>
              </a:ext>
            </a:extLst>
          </p:cNvPr>
          <p:cNvGrpSpPr/>
          <p:nvPr/>
        </p:nvGrpSpPr>
        <p:grpSpPr>
          <a:xfrm>
            <a:off x="11581832" y="4352237"/>
            <a:ext cx="5944168" cy="2891719"/>
            <a:chOff x="0" y="-47625"/>
            <a:chExt cx="7773912" cy="3033364"/>
          </a:xfrm>
        </p:grpSpPr>
        <p:sp>
          <p:nvSpPr>
            <p:cNvPr id="18" name="TextBox 12">
              <a:extLst>
                <a:ext uri="{FF2B5EF4-FFF2-40B4-BE49-F238E27FC236}">
                  <a16:creationId xmlns:a16="http://schemas.microsoft.com/office/drawing/2014/main" id="{73A57BE4-14C8-2F02-0272-C9E032BC8148}"/>
                </a:ext>
              </a:extLst>
            </p:cNvPr>
            <p:cNvSpPr txBox="1"/>
            <p:nvPr/>
          </p:nvSpPr>
          <p:spPr>
            <a:xfrm>
              <a:off x="203956" y="706994"/>
              <a:ext cx="7569956" cy="2278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Food is a common theme with the top 5 categories with “Healthy Eating” ranking the highest. This may give an indication to the audience within your user base. We could use this insight to create a campaign and work with healthy eating brands to boost user engagement.</a:t>
              </a: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59D8F1B6-2C4E-B4E3-1902-86BED1384635}"/>
                </a:ext>
              </a:extLst>
            </p:cNvPr>
            <p:cNvSpPr txBox="1"/>
            <p:nvPr/>
          </p:nvSpPr>
          <p:spPr>
            <a:xfrm>
              <a:off x="0" y="-47625"/>
              <a:ext cx="7569956" cy="466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r>
                <a:rPr lang="en-US" sz="2100" b="1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 :</a:t>
              </a:r>
            </a:p>
          </p:txBody>
        </p:sp>
      </p:grp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C0B2E0D7-3F03-D99D-4E6F-3AE747394D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41"/>
    </mc:Choice>
    <mc:Fallback>
      <p:transition spd="slow" advTm="42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7900FB30-C39C-250B-32B2-8582C4C8FD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77"/>
    </mc:Choice>
    <mc:Fallback>
      <p:transition spd="slow" advTm="5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pic>
        <p:nvPicPr>
          <p:cNvPr id="61" name="Audio 60">
            <a:hlinkClick r:id="" action="ppaction://media"/>
            <a:extLst>
              <a:ext uri="{FF2B5EF4-FFF2-40B4-BE49-F238E27FC236}">
                <a16:creationId xmlns:a16="http://schemas.microsoft.com/office/drawing/2014/main" id="{DFA8DED6-96FC-806F-967A-92B14F41D9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31"/>
    </mc:Choice>
    <mc:Fallback>
      <p:transition spd="slow" advTm="38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7479117" y="2005584"/>
            <a:ext cx="10123083" cy="710031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2">
              <a:lnSpc>
                <a:spcPct val="200000"/>
              </a:lnSpc>
            </a:pPr>
            <a:r>
              <a:rPr lang="en-IN" sz="3600" b="1" dirty="0"/>
              <a:t>Brief About Social Buzz</a:t>
            </a:r>
            <a:r>
              <a:rPr lang="en-IN" sz="3600" dirty="0"/>
              <a:t>: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IN" sz="2800" dirty="0"/>
              <a:t>Social Buzz is a Social Media and content creation company founded in 2010.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IN" sz="2800" dirty="0"/>
              <a:t>Over the Past 5 years, Social Buzz has reached over 500 Million active users.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800" dirty="0"/>
              <a:t>Every day over 100,000 pieces of content, ranging from text, images, videos and GIFs are posted.</a:t>
            </a:r>
            <a:endParaRPr lang="en-IN" sz="2800" dirty="0"/>
          </a:p>
          <a:p>
            <a:pPr lvl="2"/>
            <a:r>
              <a:rPr lang="en-IN" sz="3600" b="1" dirty="0"/>
              <a:t>Why We ?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IN" sz="2800" dirty="0"/>
              <a:t>IPO Preparation Roadmap : Smoothly Navigating the path to public offering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IN" sz="2800" dirty="0"/>
              <a:t>Need help in Resource Management since they are still a very small company.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IN" sz="2800" dirty="0"/>
              <a:t>Keen to learn and deal with  the challenges for managing big data. 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endParaRPr lang="en-IN" sz="4400" b="1" dirty="0"/>
          </a:p>
          <a:p>
            <a:pPr lvl="5"/>
            <a:endParaRPr lang="en-IN" sz="4400" b="1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pic>
        <p:nvPicPr>
          <p:cNvPr id="58" name="Audio 57">
            <a:hlinkClick r:id="" action="ppaction://media"/>
            <a:extLst>
              <a:ext uri="{FF2B5EF4-FFF2-40B4-BE49-F238E27FC236}">
                <a16:creationId xmlns:a16="http://schemas.microsoft.com/office/drawing/2014/main" id="{C6694F56-F549-8469-E2A3-8C557A895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33"/>
    </mc:Choice>
    <mc:Fallback>
      <p:transition spd="slow" advTm="36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8063" y="8088360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-101399" y="-12076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 anchor="ctr"/>
          <a:lstStyle/>
          <a:p>
            <a:pPr marL="3028950" lvl="6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4000" b="1" dirty="0">
              <a:solidFill>
                <a:schemeClr val="bg1"/>
              </a:solidFill>
            </a:endParaRPr>
          </a:p>
          <a:p>
            <a:pPr marL="3028950" lvl="6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4000" b="1" dirty="0">
                <a:solidFill>
                  <a:schemeClr val="bg1"/>
                </a:solidFill>
              </a:rPr>
              <a:t>Scaling Problem </a:t>
            </a:r>
          </a:p>
          <a:p>
            <a:pPr marL="3771900" lvl="7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sz="2800" dirty="0">
                <a:solidFill>
                  <a:schemeClr val="bg1"/>
                </a:solidFill>
              </a:rPr>
              <a:t>Rapid growth </a:t>
            </a:r>
          </a:p>
          <a:p>
            <a:pPr marL="3771900" lvl="7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sz="2800" dirty="0">
                <a:solidFill>
                  <a:schemeClr val="bg1"/>
                </a:solidFill>
              </a:rPr>
              <a:t>Strained resources</a:t>
            </a:r>
          </a:p>
          <a:p>
            <a:pPr marL="3771900" lvl="7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sz="2800" dirty="0">
                <a:solidFill>
                  <a:schemeClr val="bg1"/>
                </a:solidFill>
              </a:rPr>
              <a:t>Infrastructure Complexity</a:t>
            </a:r>
          </a:p>
          <a:p>
            <a:pPr lvl="7">
              <a:lnSpc>
                <a:spcPct val="150000"/>
              </a:lnSpc>
            </a:pPr>
            <a:endParaRPr lang="en-AU" sz="2800" dirty="0">
              <a:solidFill>
                <a:schemeClr val="bg1"/>
              </a:solidFill>
            </a:endParaRPr>
          </a:p>
          <a:p>
            <a:pPr marL="3200400" lvl="6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4000" b="1" dirty="0">
                <a:solidFill>
                  <a:schemeClr val="bg1"/>
                </a:solidFill>
              </a:rPr>
              <a:t>Data management challenges</a:t>
            </a:r>
          </a:p>
          <a:p>
            <a:pPr marL="3771900" lvl="7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sz="2800" dirty="0">
                <a:solidFill>
                  <a:schemeClr val="bg1"/>
                </a:solidFill>
              </a:rPr>
              <a:t>Unstructured data</a:t>
            </a:r>
          </a:p>
          <a:p>
            <a:pPr marL="3771900" lvl="7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sz="2800" dirty="0">
                <a:solidFill>
                  <a:schemeClr val="bg1"/>
                </a:solidFill>
              </a:rPr>
              <a:t>Technology requirements</a:t>
            </a:r>
          </a:p>
          <a:p>
            <a:pPr marL="3771900" lvl="7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sz="2800" dirty="0">
                <a:solidFill>
                  <a:schemeClr val="bg1"/>
                </a:solidFill>
              </a:rPr>
              <a:t>Data Insights</a:t>
            </a:r>
          </a:p>
          <a:p>
            <a:pPr lvl="7">
              <a:lnSpc>
                <a:spcPct val="150000"/>
              </a:lnSpc>
            </a:pPr>
            <a:endParaRPr lang="en-AU" sz="2800" dirty="0">
              <a:solidFill>
                <a:schemeClr val="bg1"/>
              </a:solidFill>
            </a:endParaRPr>
          </a:p>
          <a:p>
            <a:pPr marL="3200400" lvl="6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bg1"/>
                </a:solidFill>
              </a:rPr>
              <a:t>IPO preparation challenges</a:t>
            </a:r>
          </a:p>
          <a:p>
            <a:pPr marL="3657600" lvl="7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sz="2800" dirty="0">
                <a:solidFill>
                  <a:schemeClr val="bg1"/>
                </a:solidFill>
              </a:rPr>
              <a:t>Limited Resources</a:t>
            </a:r>
          </a:p>
          <a:p>
            <a:pPr marL="3657600" lvl="7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sz="2800" dirty="0">
                <a:solidFill>
                  <a:schemeClr val="bg1"/>
                </a:solidFill>
              </a:rPr>
              <a:t>Lack of expertise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endParaRPr lang="en-AU" sz="4000" b="1" dirty="0">
              <a:solidFill>
                <a:schemeClr val="bg2"/>
              </a:solidFill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6479237" y="38100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757149" y="-176395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039D97F8-4103-1587-6745-1C83E671B1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54"/>
    </mc:Choice>
    <mc:Fallback>
      <p:transition spd="slow" advTm="30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88780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 anchor="ctr"/>
            <a:lstStyle/>
            <a:p>
              <a:pPr lvl="8" algn="r"/>
              <a:endParaRPr lang="en-IN" dirty="0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736893" y="7132957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81828" y="973447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 anchor="ctr"/>
            <a:lstStyle/>
            <a:p>
              <a:pPr lvl="7" algn="r"/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D8E984-7645-E1BA-D358-2DB735C728BC}"/>
              </a:ext>
            </a:extLst>
          </p:cNvPr>
          <p:cNvSpPr txBox="1"/>
          <p:nvPr/>
        </p:nvSpPr>
        <p:spPr>
          <a:xfrm>
            <a:off x="14262796" y="1548079"/>
            <a:ext cx="38289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+mj-lt"/>
                <a:cs typeface="Aldhabi" panose="01000000000000000000" pitchFamily="2" charset="-78"/>
              </a:rPr>
              <a:t>Andrew Fleming</a:t>
            </a:r>
          </a:p>
          <a:p>
            <a:r>
              <a:rPr lang="en-IN" sz="2800" dirty="0"/>
              <a:t>Chief Technical Architect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F09A29-93B1-A5D4-A9F1-92DC454E2C9C}"/>
              </a:ext>
            </a:extLst>
          </p:cNvPr>
          <p:cNvSpPr txBox="1"/>
          <p:nvPr/>
        </p:nvSpPr>
        <p:spPr>
          <a:xfrm>
            <a:off x="14293092" y="4778348"/>
            <a:ext cx="27362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/>
              <a:t>Marcus Rampton</a:t>
            </a:r>
          </a:p>
          <a:p>
            <a:r>
              <a:rPr lang="en-IN" sz="2800" dirty="0"/>
              <a:t>Senior principle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7623C4-2718-BD0B-2730-E3D8F3F60B36}"/>
              </a:ext>
            </a:extLst>
          </p:cNvPr>
          <p:cNvSpPr txBox="1"/>
          <p:nvPr/>
        </p:nvSpPr>
        <p:spPr>
          <a:xfrm>
            <a:off x="14487376" y="7738677"/>
            <a:ext cx="2347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/>
              <a:t>Abhishek Garg</a:t>
            </a:r>
          </a:p>
          <a:p>
            <a:r>
              <a:rPr lang="en-IN" sz="2800" dirty="0"/>
              <a:t>Data Analyst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7AA73E4-7572-AAD8-55D6-2C0C6776AF72}"/>
              </a:ext>
            </a:extLst>
          </p:cNvPr>
          <p:cNvSpPr/>
          <p:nvPr/>
        </p:nvSpPr>
        <p:spPr>
          <a:xfrm>
            <a:off x="11475762" y="6895679"/>
            <a:ext cx="2123087" cy="2096033"/>
          </a:xfrm>
          <a:prstGeom prst="ellipse">
            <a:avLst/>
          </a:prstGeom>
          <a:ln w="38100">
            <a:solidFill>
              <a:srgbClr val="2831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" name="Picture 39" descr="A person in a striped shirt&#10;&#10;Description automatically generated">
            <a:extLst>
              <a:ext uri="{FF2B5EF4-FFF2-40B4-BE49-F238E27FC236}">
                <a16:creationId xmlns:a16="http://schemas.microsoft.com/office/drawing/2014/main" id="{8132B801-1D03-FDBC-947A-6CBF372FAEFF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48" y="6917575"/>
            <a:ext cx="2058734" cy="2036191"/>
          </a:xfrm>
          <a:prstGeom prst="ellipse">
            <a:avLst/>
          </a:prstGeom>
        </p:spPr>
      </p:pic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3CA7DA68-F7F0-F904-1E18-E548F4BF5B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19"/>
    </mc:Choice>
    <mc:Fallback>
      <p:transition spd="slow" advTm="10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876721" y="902698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840FDA-9152-D079-4637-D63404FE0E01}"/>
              </a:ext>
            </a:extLst>
          </p:cNvPr>
          <p:cNvSpPr txBox="1"/>
          <p:nvPr/>
        </p:nvSpPr>
        <p:spPr>
          <a:xfrm>
            <a:off x="4008821" y="1079567"/>
            <a:ext cx="358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02A6A0-A24B-0133-93AA-942D08DB69AD}"/>
              </a:ext>
            </a:extLst>
          </p:cNvPr>
          <p:cNvSpPr txBox="1"/>
          <p:nvPr/>
        </p:nvSpPr>
        <p:spPr>
          <a:xfrm>
            <a:off x="5988631" y="2864090"/>
            <a:ext cx="2536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93C739-FF90-D465-4ACE-C82AAA4DAF5A}"/>
              </a:ext>
            </a:extLst>
          </p:cNvPr>
          <p:cNvSpPr txBox="1"/>
          <p:nvPr/>
        </p:nvSpPr>
        <p:spPr>
          <a:xfrm>
            <a:off x="7985606" y="4306480"/>
            <a:ext cx="2797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343471-2208-CF83-0025-8897064BE866}"/>
              </a:ext>
            </a:extLst>
          </p:cNvPr>
          <p:cNvSpPr txBox="1"/>
          <p:nvPr/>
        </p:nvSpPr>
        <p:spPr>
          <a:xfrm>
            <a:off x="9835116" y="6121080"/>
            <a:ext cx="2464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A529E2-3C59-1BAE-F8AC-79AD923E4D0B}"/>
              </a:ext>
            </a:extLst>
          </p:cNvPr>
          <p:cNvSpPr txBox="1"/>
          <p:nvPr/>
        </p:nvSpPr>
        <p:spPr>
          <a:xfrm>
            <a:off x="11700505" y="7797228"/>
            <a:ext cx="3006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Uncover Insights</a:t>
            </a:r>
          </a:p>
        </p:txBody>
      </p:sp>
      <p:pic>
        <p:nvPicPr>
          <p:cNvPr id="49" name="Audio 48">
            <a:hlinkClick r:id="" action="ppaction://media"/>
            <a:extLst>
              <a:ext uri="{FF2B5EF4-FFF2-40B4-BE49-F238E27FC236}">
                <a16:creationId xmlns:a16="http://schemas.microsoft.com/office/drawing/2014/main" id="{9097E9D2-FAA2-1394-77FF-88CF07E925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33"/>
    </mc:Choice>
    <mc:Fallback>
      <p:transition spd="slow" advTm="37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838E35-2397-64B1-B837-D0AFA9542AA2}"/>
              </a:ext>
            </a:extLst>
          </p:cNvPr>
          <p:cNvSpPr txBox="1"/>
          <p:nvPr/>
        </p:nvSpPr>
        <p:spPr>
          <a:xfrm>
            <a:off x="2626459" y="3619500"/>
            <a:ext cx="197361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0" b="1" dirty="0">
                <a:solidFill>
                  <a:srgbClr val="963488"/>
                </a:solidFill>
              </a:rPr>
              <a:t>16</a:t>
            </a:r>
          </a:p>
          <a:p>
            <a:r>
              <a:rPr lang="en-IN" sz="3200" b="1" dirty="0">
                <a:solidFill>
                  <a:srgbClr val="963488"/>
                </a:solidFill>
              </a:rPr>
              <a:t>Unique </a:t>
            </a:r>
          </a:p>
          <a:p>
            <a:r>
              <a:rPr lang="en-IN" sz="3200" b="1" dirty="0">
                <a:solidFill>
                  <a:srgbClr val="963488"/>
                </a:solidFill>
              </a:rPr>
              <a:t>Categories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A9F51-6CBD-70B0-62E5-4DC9BFEBB046}"/>
              </a:ext>
            </a:extLst>
          </p:cNvPr>
          <p:cNvSpPr txBox="1"/>
          <p:nvPr/>
        </p:nvSpPr>
        <p:spPr>
          <a:xfrm>
            <a:off x="7488168" y="3619500"/>
            <a:ext cx="25402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0" b="1" dirty="0">
                <a:solidFill>
                  <a:srgbClr val="963488"/>
                </a:solidFill>
              </a:rPr>
              <a:t>1897</a:t>
            </a:r>
          </a:p>
          <a:p>
            <a:r>
              <a:rPr lang="en-IN" sz="3200" b="1" dirty="0">
                <a:solidFill>
                  <a:srgbClr val="963488"/>
                </a:solidFill>
              </a:rPr>
              <a:t>Reactions  to </a:t>
            </a:r>
          </a:p>
          <a:p>
            <a:r>
              <a:rPr lang="en-IN" sz="3200" b="1" dirty="0">
                <a:solidFill>
                  <a:srgbClr val="963488"/>
                </a:solidFill>
              </a:rPr>
              <a:t>“Animal” Post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B864BB-1308-DD77-DF06-86096424D84E}"/>
              </a:ext>
            </a:extLst>
          </p:cNvPr>
          <p:cNvSpPr txBox="1"/>
          <p:nvPr/>
        </p:nvSpPr>
        <p:spPr>
          <a:xfrm>
            <a:off x="12670342" y="3619500"/>
            <a:ext cx="415350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0" b="1" dirty="0">
                <a:solidFill>
                  <a:srgbClr val="963488"/>
                </a:solidFill>
              </a:rPr>
              <a:t>January </a:t>
            </a:r>
          </a:p>
          <a:p>
            <a:r>
              <a:rPr lang="en-IN" sz="3200" b="1" dirty="0">
                <a:solidFill>
                  <a:srgbClr val="963488"/>
                </a:solidFill>
              </a:rPr>
              <a:t>Month with most posts</a:t>
            </a: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2EF5ACE2-AA49-44DA-D6D5-F45F30F334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28"/>
    </mc:Choice>
    <mc:Fallback>
      <p:transition spd="slow" advTm="13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C73DDEFC-C681-569B-B901-5A6CCE792B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1688" y="1756594"/>
            <a:ext cx="10221686" cy="6143887"/>
          </a:xfrm>
          <a:prstGeom prst="rect">
            <a:avLst/>
          </a:prstGeom>
        </p:spPr>
      </p:pic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C8D676ED-DDDD-6012-7F38-A7AC590B9D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19"/>
    </mc:Choice>
    <mc:Fallback>
      <p:transition spd="slow" advTm="9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36C3A82-2F09-18E8-A198-DF2046C01C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2847" y="1348324"/>
            <a:ext cx="12760316" cy="6963549"/>
          </a:xfrm>
          <a:prstGeom prst="rect">
            <a:avLst/>
          </a:prstGeom>
        </p:spPr>
      </p:pic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D2FEDFF7-441C-4B11-8685-46E8F676D3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01"/>
    </mc:Choice>
    <mc:Fallback>
      <p:transition spd="slow" advTm="10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338</Words>
  <Application>Microsoft Office PowerPoint</Application>
  <PresentationFormat>Custom</PresentationFormat>
  <Paragraphs>92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Clear Sans Regular Bold</vt:lpstr>
      <vt:lpstr>Calibri</vt:lpstr>
      <vt:lpstr>Graphik Regular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Abhishek garg</cp:lastModifiedBy>
  <cp:revision>13</cp:revision>
  <dcterms:created xsi:type="dcterms:W3CDTF">2006-08-16T00:00:00Z</dcterms:created>
  <dcterms:modified xsi:type="dcterms:W3CDTF">2024-02-06T12:10:09Z</dcterms:modified>
  <dc:identifier>DAEhDyfaYKE</dc:identifier>
</cp:coreProperties>
</file>